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0155E"/>
    <a:srgbClr val="243C9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111" d="100"/>
          <a:sy n="111" d="100"/>
        </p:scale>
        <p:origin x="1152" y="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D91B59-3308-4288-9FFB-76344938B6F4}" type="datetimeFigureOut">
              <a:rPr lang="en-US" smtClean="0"/>
              <a:t>7/15/2016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280B37-F6C9-4F80-BC44-1AC7A87628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01528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D91B59-3308-4288-9FFB-76344938B6F4}" type="datetimeFigureOut">
              <a:rPr lang="en-US" smtClean="0"/>
              <a:t>7/15/2016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280B37-F6C9-4F80-BC44-1AC7A87628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05841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D91B59-3308-4288-9FFB-76344938B6F4}" type="datetimeFigureOut">
              <a:rPr lang="en-US" smtClean="0"/>
              <a:t>7/15/2016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280B37-F6C9-4F80-BC44-1AC7A87628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48742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D91B59-3308-4288-9FFB-76344938B6F4}" type="datetimeFigureOut">
              <a:rPr lang="en-US" smtClean="0"/>
              <a:t>7/15/2016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280B37-F6C9-4F80-BC44-1AC7A87628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17507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D91B59-3308-4288-9FFB-76344938B6F4}" type="datetimeFigureOut">
              <a:rPr lang="en-US" smtClean="0"/>
              <a:t>7/15/2016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280B37-F6C9-4F80-BC44-1AC7A87628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71701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D91B59-3308-4288-9FFB-76344938B6F4}" type="datetimeFigureOut">
              <a:rPr lang="en-US" smtClean="0"/>
              <a:t>7/15/2016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280B37-F6C9-4F80-BC44-1AC7A87628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6308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D91B59-3308-4288-9FFB-76344938B6F4}" type="datetimeFigureOut">
              <a:rPr lang="en-US" smtClean="0"/>
              <a:t>7/15/2016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280B37-F6C9-4F80-BC44-1AC7A87628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50594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D91B59-3308-4288-9FFB-76344938B6F4}" type="datetimeFigureOut">
              <a:rPr lang="en-US" smtClean="0"/>
              <a:t>7/15/2016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280B37-F6C9-4F80-BC44-1AC7A87628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28077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D91B59-3308-4288-9FFB-76344938B6F4}" type="datetimeFigureOut">
              <a:rPr lang="en-US" smtClean="0"/>
              <a:t>7/15/2016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280B37-F6C9-4F80-BC44-1AC7A87628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30933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D91B59-3308-4288-9FFB-76344938B6F4}" type="datetimeFigureOut">
              <a:rPr lang="en-US" smtClean="0"/>
              <a:t>7/15/2016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280B37-F6C9-4F80-BC44-1AC7A87628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02577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D91B59-3308-4288-9FFB-76344938B6F4}" type="datetimeFigureOut">
              <a:rPr lang="en-US" smtClean="0"/>
              <a:t>7/15/2016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280B37-F6C9-4F80-BC44-1AC7A87628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06119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D91B59-3308-4288-9FFB-76344938B6F4}" type="datetimeFigureOut">
              <a:rPr lang="en-US" smtClean="0"/>
              <a:t>7/15/2016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280B37-F6C9-4F80-BC44-1AC7A87628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90238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905000" y="1617406"/>
            <a:ext cx="4187365" cy="113877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i="1" dirty="0" smtClean="0">
                <a:solidFill>
                  <a:srgbClr val="243C9B"/>
                </a:solidFill>
                <a:latin typeface="Serpentine-Bold" panose="02000500000000000000" pitchFamily="2" charset="0"/>
              </a:rPr>
              <a:t>HPX V0.9.5</a:t>
            </a:r>
          </a:p>
          <a:p>
            <a:r>
              <a:rPr lang="en-US" sz="2000" i="1" dirty="0" smtClean="0">
                <a:solidFill>
                  <a:srgbClr val="243C9B"/>
                </a:solidFill>
                <a:latin typeface="Serpentine-Bold" panose="02000500000000000000" pitchFamily="2" charset="0"/>
              </a:rPr>
              <a:t>High Performance ParalleX</a:t>
            </a:r>
            <a:endParaRPr lang="en-US" sz="2000" i="1" dirty="0">
              <a:solidFill>
                <a:srgbClr val="243C9B"/>
              </a:solidFill>
              <a:latin typeface="Serpentine-Bold" panose="02000500000000000000" pitchFamily="2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828800" y="2859613"/>
            <a:ext cx="4187365" cy="113877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i="1" dirty="0" smtClean="0">
                <a:solidFill>
                  <a:srgbClr val="243C9B"/>
                </a:solidFill>
                <a:latin typeface="Serpentine-Bold" panose="02000500000000000000" pitchFamily="2" charset="0"/>
              </a:rPr>
              <a:t>HPX V0.9.6</a:t>
            </a:r>
          </a:p>
          <a:p>
            <a:r>
              <a:rPr lang="en-US" sz="2000" i="1" dirty="0" smtClean="0">
                <a:solidFill>
                  <a:srgbClr val="243C9B"/>
                </a:solidFill>
                <a:latin typeface="Serpentine-Bold" panose="02000500000000000000" pitchFamily="2" charset="0"/>
              </a:rPr>
              <a:t>High Performance ParalleX</a:t>
            </a:r>
            <a:endParaRPr lang="en-US" sz="2000" i="1" dirty="0">
              <a:solidFill>
                <a:srgbClr val="243C9B"/>
              </a:solidFill>
              <a:latin typeface="Serpentine-Bold" panose="02000500000000000000" pitchFamily="2" charset="0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1798983" y="4101820"/>
            <a:ext cx="4601817" cy="1154162"/>
            <a:chOff x="1798983" y="4101820"/>
            <a:chExt cx="4601817" cy="1154162"/>
          </a:xfrm>
        </p:grpSpPr>
        <p:sp>
          <p:nvSpPr>
            <p:cNvPr id="5" name="TextBox 4"/>
            <p:cNvSpPr txBox="1"/>
            <p:nvPr/>
          </p:nvSpPr>
          <p:spPr>
            <a:xfrm>
              <a:off x="1798983" y="4101820"/>
              <a:ext cx="4397358" cy="115416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4800" i="1" dirty="0" smtClean="0">
                  <a:solidFill>
                    <a:srgbClr val="243C9B"/>
                  </a:solidFill>
                  <a:latin typeface="Serpentine-Bold" panose="02000500000000000000" pitchFamily="2" charset="0"/>
                </a:rPr>
                <a:t>HPX V1.0</a:t>
              </a:r>
            </a:p>
            <a:p>
              <a:r>
                <a:rPr lang="en-US" sz="2100" i="1" dirty="0" smtClean="0">
                  <a:solidFill>
                    <a:srgbClr val="243C9B"/>
                  </a:solidFill>
                  <a:latin typeface="Serpentine-Bold" panose="02000500000000000000" pitchFamily="2" charset="0"/>
                </a:rPr>
                <a:t>High Performance ParalleX</a:t>
              </a:r>
              <a:endParaRPr lang="en-US" sz="2100" i="1" dirty="0">
                <a:solidFill>
                  <a:srgbClr val="243C9B"/>
                </a:solidFill>
                <a:latin typeface="Serpentine-Bold" panose="02000500000000000000" pitchFamily="2" charset="0"/>
              </a:endParaRPr>
            </a:p>
          </p:txBody>
        </p:sp>
        <p:sp>
          <p:nvSpPr>
            <p:cNvPr id="2" name="TextBox 1"/>
            <p:cNvSpPr txBox="1"/>
            <p:nvPr/>
          </p:nvSpPr>
          <p:spPr>
            <a:xfrm>
              <a:off x="5029200" y="4419600"/>
              <a:ext cx="13716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smtClean="0">
                  <a:solidFill>
                    <a:srgbClr val="C00000">
                      <a:alpha val="90000"/>
                    </a:srgbClr>
                  </a:solidFill>
                  <a:latin typeface="Arial Black" panose="020B0A04020102020204" pitchFamily="34" charset="0"/>
                </a:rPr>
                <a:t>DRAFT</a:t>
              </a:r>
              <a:endParaRPr lang="en-US" sz="2000" dirty="0">
                <a:solidFill>
                  <a:srgbClr val="C00000">
                    <a:alpha val="90000"/>
                  </a:srgbClr>
                </a:solidFill>
                <a:latin typeface="Arial Black" panose="020B0A040201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33828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1905000" y="4267200"/>
            <a:ext cx="4444044" cy="954107"/>
            <a:chOff x="1828800" y="2859613"/>
            <a:chExt cx="4444044" cy="954107"/>
          </a:xfrm>
        </p:grpSpPr>
        <p:sp>
          <p:nvSpPr>
            <p:cNvPr id="2" name="TextBox 1"/>
            <p:cNvSpPr txBox="1"/>
            <p:nvPr/>
          </p:nvSpPr>
          <p:spPr>
            <a:xfrm>
              <a:off x="1828800" y="2859613"/>
              <a:ext cx="4187365" cy="95410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600" i="1" dirty="0" smtClean="0">
                  <a:solidFill>
                    <a:srgbClr val="243C9B"/>
                  </a:solidFill>
                  <a:latin typeface="Serpentine-Bold" panose="02000500000000000000" pitchFamily="2" charset="0"/>
                </a:rPr>
                <a:t>HPX V0.9.8</a:t>
              </a:r>
            </a:p>
            <a:p>
              <a:r>
                <a:rPr lang="en-US" sz="2000" i="1" dirty="0" smtClean="0">
                  <a:solidFill>
                    <a:srgbClr val="243C9B"/>
                  </a:solidFill>
                  <a:latin typeface="Serpentine-Bold" panose="02000500000000000000" pitchFamily="2" charset="0"/>
                </a:rPr>
                <a:t>High Performance ParalleX</a:t>
              </a:r>
              <a:endParaRPr lang="en-US" sz="2000" i="1" dirty="0">
                <a:solidFill>
                  <a:srgbClr val="243C9B"/>
                </a:solidFill>
                <a:latin typeface="Serpentine-Bold" panose="02000500000000000000" pitchFamily="2" charset="0"/>
              </a:endParaRPr>
            </a:p>
          </p:txBody>
        </p:sp>
        <p:sp>
          <p:nvSpPr>
            <p:cNvPr id="3" name="TextBox 2"/>
            <p:cNvSpPr txBox="1"/>
            <p:nvPr/>
          </p:nvSpPr>
          <p:spPr>
            <a:xfrm>
              <a:off x="4901244" y="3070156"/>
              <a:ext cx="13716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smtClean="0">
                  <a:solidFill>
                    <a:srgbClr val="C00000">
                      <a:alpha val="90000"/>
                    </a:srgbClr>
                  </a:solidFill>
                  <a:latin typeface="Arial Black" panose="020B0A04020102020204" pitchFamily="34" charset="0"/>
                </a:rPr>
                <a:t>DRAFT</a:t>
              </a:r>
              <a:endParaRPr lang="en-US" sz="2000" dirty="0">
                <a:solidFill>
                  <a:srgbClr val="C00000">
                    <a:alpha val="90000"/>
                  </a:srgbClr>
                </a:solidFill>
                <a:latin typeface="Arial Black" panose="020B0A04020102020204" pitchFamily="34" charset="0"/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1828800" y="1533724"/>
            <a:ext cx="4444044" cy="954107"/>
            <a:chOff x="1828800" y="2859613"/>
            <a:chExt cx="4444044" cy="954107"/>
          </a:xfrm>
        </p:grpSpPr>
        <p:sp>
          <p:nvSpPr>
            <p:cNvPr id="6" name="TextBox 5"/>
            <p:cNvSpPr txBox="1"/>
            <p:nvPr/>
          </p:nvSpPr>
          <p:spPr>
            <a:xfrm>
              <a:off x="1828800" y="2859613"/>
              <a:ext cx="4187365" cy="95410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600" i="1" dirty="0" smtClean="0">
                  <a:solidFill>
                    <a:srgbClr val="243C9B"/>
                  </a:solidFill>
                  <a:latin typeface="Serpentine-Bold" panose="02000500000000000000" pitchFamily="2" charset="0"/>
                </a:rPr>
                <a:t>HPX V0.9.7</a:t>
              </a:r>
            </a:p>
            <a:p>
              <a:r>
                <a:rPr lang="en-US" sz="2000" i="1" dirty="0" smtClean="0">
                  <a:solidFill>
                    <a:srgbClr val="243C9B"/>
                  </a:solidFill>
                  <a:latin typeface="Serpentine-Bold" panose="02000500000000000000" pitchFamily="2" charset="0"/>
                </a:rPr>
                <a:t>High Performance ParalleX</a:t>
              </a:r>
              <a:endParaRPr lang="en-US" sz="2000" i="1" dirty="0">
                <a:solidFill>
                  <a:srgbClr val="243C9B"/>
                </a:solidFill>
                <a:latin typeface="Serpentine-Bold" panose="02000500000000000000" pitchFamily="2" charset="0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4901244" y="3070156"/>
              <a:ext cx="13716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smtClean="0">
                  <a:solidFill>
                    <a:srgbClr val="C00000">
                      <a:alpha val="90000"/>
                    </a:srgbClr>
                  </a:solidFill>
                  <a:latin typeface="Arial Black" panose="020B0A04020102020204" pitchFamily="34" charset="0"/>
                </a:rPr>
                <a:t>DRAFT</a:t>
              </a:r>
              <a:endParaRPr lang="en-US" sz="2000" dirty="0">
                <a:solidFill>
                  <a:srgbClr val="C00000">
                    <a:alpha val="90000"/>
                  </a:srgbClr>
                </a:solidFill>
                <a:latin typeface="Arial Black" panose="020B0A04020102020204" pitchFamily="34" charset="0"/>
              </a:endParaRPr>
            </a:p>
          </p:txBody>
        </p:sp>
      </p:grpSp>
      <p:sp>
        <p:nvSpPr>
          <p:cNvPr id="8" name="TextBox 7"/>
          <p:cNvSpPr txBox="1"/>
          <p:nvPr/>
        </p:nvSpPr>
        <p:spPr>
          <a:xfrm>
            <a:off x="1828800" y="2727277"/>
            <a:ext cx="4187365" cy="113877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i="1" dirty="0" smtClean="0">
                <a:solidFill>
                  <a:srgbClr val="243C9B"/>
                </a:solidFill>
                <a:latin typeface="Serpentine-Bold" panose="02000500000000000000" pitchFamily="2" charset="0"/>
              </a:rPr>
              <a:t>HPX V0.9.7</a:t>
            </a:r>
          </a:p>
          <a:p>
            <a:r>
              <a:rPr lang="en-US" sz="2000" i="1" dirty="0" smtClean="0">
                <a:solidFill>
                  <a:srgbClr val="243C9B"/>
                </a:solidFill>
                <a:latin typeface="Serpentine-Bold" panose="02000500000000000000" pitchFamily="2" charset="0"/>
              </a:rPr>
              <a:t>High Performance ParalleX</a:t>
            </a:r>
            <a:endParaRPr lang="en-US" sz="2000" i="1" dirty="0">
              <a:solidFill>
                <a:srgbClr val="243C9B"/>
              </a:solidFill>
              <a:latin typeface="Serpentine-Bold" panose="02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25541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1905000" y="4267200"/>
            <a:ext cx="4444044" cy="954107"/>
            <a:chOff x="1828800" y="2859613"/>
            <a:chExt cx="4444044" cy="954107"/>
          </a:xfrm>
        </p:grpSpPr>
        <p:sp>
          <p:nvSpPr>
            <p:cNvPr id="2" name="TextBox 1"/>
            <p:cNvSpPr txBox="1"/>
            <p:nvPr/>
          </p:nvSpPr>
          <p:spPr>
            <a:xfrm>
              <a:off x="1828800" y="2859613"/>
              <a:ext cx="4187365" cy="95410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600" i="1" dirty="0" smtClean="0">
                  <a:solidFill>
                    <a:srgbClr val="243C9B"/>
                  </a:solidFill>
                  <a:latin typeface="Serpentine-Bold" panose="02000500000000000000" pitchFamily="2" charset="0"/>
                </a:rPr>
                <a:t>HPX V0.9.9</a:t>
              </a:r>
            </a:p>
            <a:p>
              <a:r>
                <a:rPr lang="en-US" sz="2000" i="1" dirty="0" smtClean="0">
                  <a:solidFill>
                    <a:srgbClr val="243C9B"/>
                  </a:solidFill>
                  <a:latin typeface="Serpentine-Bold" panose="02000500000000000000" pitchFamily="2" charset="0"/>
                </a:rPr>
                <a:t>High Performance ParalleX</a:t>
              </a:r>
              <a:endParaRPr lang="en-US" sz="2000" i="1" dirty="0">
                <a:solidFill>
                  <a:srgbClr val="243C9B"/>
                </a:solidFill>
                <a:latin typeface="Serpentine-Bold" panose="02000500000000000000" pitchFamily="2" charset="0"/>
              </a:endParaRPr>
            </a:p>
          </p:txBody>
        </p:sp>
        <p:sp>
          <p:nvSpPr>
            <p:cNvPr id="3" name="TextBox 2"/>
            <p:cNvSpPr txBox="1"/>
            <p:nvPr/>
          </p:nvSpPr>
          <p:spPr>
            <a:xfrm>
              <a:off x="4901244" y="3070156"/>
              <a:ext cx="13716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smtClean="0">
                  <a:solidFill>
                    <a:srgbClr val="C00000">
                      <a:alpha val="90000"/>
                    </a:srgbClr>
                  </a:solidFill>
                  <a:latin typeface="Arial Black" panose="020B0A04020102020204" pitchFamily="34" charset="0"/>
                </a:rPr>
                <a:t>DRAFT</a:t>
              </a:r>
              <a:endParaRPr lang="en-US" sz="2000" dirty="0">
                <a:solidFill>
                  <a:srgbClr val="C00000">
                    <a:alpha val="90000"/>
                  </a:srgbClr>
                </a:solidFill>
                <a:latin typeface="Arial Black" panose="020B0A04020102020204" pitchFamily="34" charset="0"/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1828800" y="1533724"/>
            <a:ext cx="4444044" cy="954107"/>
            <a:chOff x="1828800" y="2859613"/>
            <a:chExt cx="4444044" cy="954107"/>
          </a:xfrm>
        </p:grpSpPr>
        <p:sp>
          <p:nvSpPr>
            <p:cNvPr id="6" name="TextBox 5"/>
            <p:cNvSpPr txBox="1"/>
            <p:nvPr/>
          </p:nvSpPr>
          <p:spPr>
            <a:xfrm>
              <a:off x="1828800" y="2859613"/>
              <a:ext cx="4187365" cy="95410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600" i="1" dirty="0" smtClean="0">
                  <a:solidFill>
                    <a:srgbClr val="243C9B"/>
                  </a:solidFill>
                  <a:latin typeface="Serpentine-Bold" panose="02000500000000000000" pitchFamily="2" charset="0"/>
                </a:rPr>
                <a:t>HPX V0.9.7</a:t>
              </a:r>
            </a:p>
            <a:p>
              <a:r>
                <a:rPr lang="en-US" sz="2000" i="1" dirty="0" smtClean="0">
                  <a:solidFill>
                    <a:srgbClr val="243C9B"/>
                  </a:solidFill>
                  <a:latin typeface="Serpentine-Bold" panose="02000500000000000000" pitchFamily="2" charset="0"/>
                </a:rPr>
                <a:t>High Performance ParalleX</a:t>
              </a:r>
              <a:endParaRPr lang="en-US" sz="2000" i="1" dirty="0">
                <a:solidFill>
                  <a:srgbClr val="243C9B"/>
                </a:solidFill>
                <a:latin typeface="Serpentine-Bold" panose="02000500000000000000" pitchFamily="2" charset="0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4901244" y="3070156"/>
              <a:ext cx="13716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smtClean="0">
                  <a:solidFill>
                    <a:srgbClr val="C00000">
                      <a:alpha val="90000"/>
                    </a:srgbClr>
                  </a:solidFill>
                  <a:latin typeface="Arial Black" panose="020B0A04020102020204" pitchFamily="34" charset="0"/>
                </a:rPr>
                <a:t>DRAFT</a:t>
              </a:r>
              <a:endParaRPr lang="en-US" sz="2000" dirty="0">
                <a:solidFill>
                  <a:srgbClr val="C00000">
                    <a:alpha val="90000"/>
                  </a:srgbClr>
                </a:solidFill>
                <a:latin typeface="Arial Black" panose="020B0A04020102020204" pitchFamily="34" charset="0"/>
              </a:endParaRPr>
            </a:p>
          </p:txBody>
        </p:sp>
      </p:grpSp>
      <p:sp>
        <p:nvSpPr>
          <p:cNvPr id="8" name="TextBox 7"/>
          <p:cNvSpPr txBox="1"/>
          <p:nvPr/>
        </p:nvSpPr>
        <p:spPr>
          <a:xfrm>
            <a:off x="1828800" y="2727277"/>
            <a:ext cx="4187365" cy="113877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i="1" dirty="0" smtClean="0">
                <a:solidFill>
                  <a:srgbClr val="243C9B"/>
                </a:solidFill>
                <a:latin typeface="Serpentine-Bold" panose="02000500000000000000" pitchFamily="2" charset="0"/>
              </a:rPr>
              <a:t>HPX V0.9.8</a:t>
            </a:r>
          </a:p>
          <a:p>
            <a:r>
              <a:rPr lang="en-US" sz="2000" i="1" dirty="0" smtClean="0">
                <a:solidFill>
                  <a:srgbClr val="243C9B"/>
                </a:solidFill>
                <a:latin typeface="Serpentine-Bold" panose="02000500000000000000" pitchFamily="2" charset="0"/>
              </a:rPr>
              <a:t>High Performance ParalleX</a:t>
            </a:r>
            <a:endParaRPr lang="en-US" sz="2000" i="1" dirty="0">
              <a:solidFill>
                <a:srgbClr val="243C9B"/>
              </a:solidFill>
              <a:latin typeface="Serpentine-Bold" panose="02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26866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1905000" y="4267200"/>
            <a:ext cx="4472152" cy="954107"/>
            <a:chOff x="1828800" y="2859613"/>
            <a:chExt cx="4472152" cy="954107"/>
          </a:xfrm>
        </p:grpSpPr>
        <p:sp>
          <p:nvSpPr>
            <p:cNvPr id="2" name="TextBox 1"/>
            <p:cNvSpPr txBox="1"/>
            <p:nvPr/>
          </p:nvSpPr>
          <p:spPr>
            <a:xfrm>
              <a:off x="1828800" y="2859613"/>
              <a:ext cx="4187365" cy="95410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400" i="1" dirty="0" smtClean="0">
                  <a:solidFill>
                    <a:srgbClr val="243C9B"/>
                  </a:solidFill>
                  <a:latin typeface="Serpentine-Bold" panose="02000500000000000000" pitchFamily="2" charset="0"/>
                </a:rPr>
                <a:t>HPX V0.9.10</a:t>
              </a:r>
            </a:p>
            <a:p>
              <a:r>
                <a:rPr lang="en-US" sz="2000" i="1" dirty="0" smtClean="0">
                  <a:solidFill>
                    <a:srgbClr val="243C9B"/>
                  </a:solidFill>
                  <a:latin typeface="Serpentine-Bold" panose="02000500000000000000" pitchFamily="2" charset="0"/>
                </a:rPr>
                <a:t>High Performance ParalleX</a:t>
              </a:r>
              <a:endParaRPr lang="en-US" sz="2000" i="1" dirty="0">
                <a:solidFill>
                  <a:srgbClr val="243C9B"/>
                </a:solidFill>
                <a:latin typeface="Serpentine-Bold" panose="02000500000000000000" pitchFamily="2" charset="0"/>
              </a:endParaRPr>
            </a:p>
          </p:txBody>
        </p:sp>
        <p:sp>
          <p:nvSpPr>
            <p:cNvPr id="3" name="TextBox 2"/>
            <p:cNvSpPr txBox="1"/>
            <p:nvPr/>
          </p:nvSpPr>
          <p:spPr>
            <a:xfrm>
              <a:off x="4929352" y="3035661"/>
              <a:ext cx="13716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smtClean="0">
                  <a:solidFill>
                    <a:srgbClr val="C00000">
                      <a:alpha val="90000"/>
                    </a:srgbClr>
                  </a:solidFill>
                  <a:latin typeface="Arial Black" panose="020B0A04020102020204" pitchFamily="34" charset="0"/>
                </a:rPr>
                <a:t>DRAFT</a:t>
              </a:r>
              <a:endParaRPr lang="en-US" sz="2000" dirty="0">
                <a:solidFill>
                  <a:srgbClr val="C00000">
                    <a:alpha val="90000"/>
                  </a:srgbClr>
                </a:solidFill>
                <a:latin typeface="Arial Black" panose="020B0A04020102020204" pitchFamily="34" charset="0"/>
              </a:endParaRPr>
            </a:p>
          </p:txBody>
        </p:sp>
      </p:grpSp>
      <p:sp>
        <p:nvSpPr>
          <p:cNvPr id="8" name="TextBox 7"/>
          <p:cNvSpPr txBox="1"/>
          <p:nvPr/>
        </p:nvSpPr>
        <p:spPr>
          <a:xfrm>
            <a:off x="1828800" y="2727277"/>
            <a:ext cx="4187365" cy="113877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i="1" dirty="0" smtClean="0">
                <a:solidFill>
                  <a:srgbClr val="243C9B"/>
                </a:solidFill>
                <a:latin typeface="Serpentine-Bold" panose="02000500000000000000" pitchFamily="2" charset="0"/>
              </a:rPr>
              <a:t>HPX V0.9.9</a:t>
            </a:r>
          </a:p>
          <a:p>
            <a:r>
              <a:rPr lang="en-US" sz="2000" i="1" dirty="0" smtClean="0">
                <a:solidFill>
                  <a:srgbClr val="243C9B"/>
                </a:solidFill>
                <a:latin typeface="Serpentine-Bold" panose="02000500000000000000" pitchFamily="2" charset="0"/>
              </a:rPr>
              <a:t>High Performance ParalleX</a:t>
            </a:r>
            <a:endParaRPr lang="en-US" sz="2000" i="1" dirty="0">
              <a:solidFill>
                <a:srgbClr val="243C9B"/>
              </a:solidFill>
              <a:latin typeface="Serpentine-Bold" panose="02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11007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1905000" y="4267200"/>
            <a:ext cx="4419600" cy="954107"/>
            <a:chOff x="1828800" y="2859613"/>
            <a:chExt cx="4419600" cy="954107"/>
          </a:xfrm>
        </p:grpSpPr>
        <p:sp>
          <p:nvSpPr>
            <p:cNvPr id="2" name="TextBox 1"/>
            <p:cNvSpPr txBox="1"/>
            <p:nvPr/>
          </p:nvSpPr>
          <p:spPr>
            <a:xfrm>
              <a:off x="1828800" y="2859613"/>
              <a:ext cx="4187365" cy="95410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400" i="1" dirty="0" smtClean="0">
                  <a:solidFill>
                    <a:srgbClr val="243C9B"/>
                  </a:solidFill>
                  <a:latin typeface="Serpentine-Bold" panose="02000500000000000000" pitchFamily="2" charset="0"/>
                </a:rPr>
                <a:t>HPX V0.9.11</a:t>
              </a:r>
            </a:p>
            <a:p>
              <a:r>
                <a:rPr lang="en-US" sz="2000" i="1" dirty="0" smtClean="0">
                  <a:solidFill>
                    <a:srgbClr val="243C9B"/>
                  </a:solidFill>
                  <a:latin typeface="Serpentine-Bold" panose="02000500000000000000" pitchFamily="2" charset="0"/>
                </a:rPr>
                <a:t>High Performance ParalleX</a:t>
              </a:r>
              <a:endParaRPr lang="en-US" sz="2000" i="1" dirty="0">
                <a:solidFill>
                  <a:srgbClr val="243C9B"/>
                </a:solidFill>
                <a:latin typeface="Serpentine-Bold" panose="02000500000000000000" pitchFamily="2" charset="0"/>
              </a:endParaRPr>
            </a:p>
          </p:txBody>
        </p:sp>
        <p:sp>
          <p:nvSpPr>
            <p:cNvPr id="3" name="TextBox 2"/>
            <p:cNvSpPr txBox="1"/>
            <p:nvPr/>
          </p:nvSpPr>
          <p:spPr>
            <a:xfrm>
              <a:off x="4876800" y="3035661"/>
              <a:ext cx="13716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smtClean="0">
                  <a:solidFill>
                    <a:srgbClr val="C00000">
                      <a:alpha val="90000"/>
                    </a:srgbClr>
                  </a:solidFill>
                  <a:latin typeface="Arial Black" panose="020B0A04020102020204" pitchFamily="34" charset="0"/>
                </a:rPr>
                <a:t>DRAFT</a:t>
              </a:r>
              <a:endParaRPr lang="en-US" sz="2000" dirty="0">
                <a:solidFill>
                  <a:srgbClr val="C00000">
                    <a:alpha val="90000"/>
                  </a:srgbClr>
                </a:solidFill>
                <a:latin typeface="Arial Black" panose="020B0A04020102020204" pitchFamily="34" charset="0"/>
              </a:endParaRPr>
            </a:p>
          </p:txBody>
        </p:sp>
      </p:grpSp>
      <p:sp>
        <p:nvSpPr>
          <p:cNvPr id="8" name="TextBox 7"/>
          <p:cNvSpPr txBox="1"/>
          <p:nvPr/>
        </p:nvSpPr>
        <p:spPr>
          <a:xfrm>
            <a:off x="1828800" y="2727277"/>
            <a:ext cx="4373313" cy="11233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600" i="1" dirty="0" smtClean="0">
                <a:solidFill>
                  <a:srgbClr val="243C9B"/>
                </a:solidFill>
                <a:latin typeface="Serpentine-Bold" panose="02000500000000000000" pitchFamily="2" charset="0"/>
              </a:rPr>
              <a:t>HPX V0.9.10</a:t>
            </a:r>
          </a:p>
          <a:p>
            <a:r>
              <a:rPr lang="en-US" sz="2100" i="1" dirty="0" smtClean="0">
                <a:solidFill>
                  <a:srgbClr val="243C9B"/>
                </a:solidFill>
                <a:latin typeface="Serpentine-Bold" panose="02000500000000000000" pitchFamily="2" charset="0"/>
              </a:rPr>
              <a:t>High Performance ParalleX</a:t>
            </a:r>
            <a:endParaRPr lang="en-US" sz="2100" i="1" dirty="0">
              <a:solidFill>
                <a:srgbClr val="243C9B"/>
              </a:solidFill>
              <a:latin typeface="Serpentine-Bold" panose="02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31938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828800" y="2727277"/>
            <a:ext cx="4373313" cy="115416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i="1" dirty="0" smtClean="0">
                <a:solidFill>
                  <a:srgbClr val="243C9B"/>
                </a:solidFill>
                <a:latin typeface="Serpentine-Bold" panose="02000500000000000000" pitchFamily="2" charset="0"/>
              </a:rPr>
              <a:t>HPX V0.9.11</a:t>
            </a:r>
          </a:p>
          <a:p>
            <a:r>
              <a:rPr lang="en-US" sz="2100" i="1" dirty="0" smtClean="0">
                <a:solidFill>
                  <a:srgbClr val="243C9B"/>
                </a:solidFill>
                <a:latin typeface="Serpentine-Bold" panose="02000500000000000000" pitchFamily="2" charset="0"/>
              </a:rPr>
              <a:t>High Performance ParalleX</a:t>
            </a:r>
            <a:endParaRPr lang="en-US" sz="2100" i="1" dirty="0">
              <a:solidFill>
                <a:srgbClr val="243C9B"/>
              </a:solidFill>
              <a:latin typeface="Serpentine-Bold" panose="02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97584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/>
          <p:cNvGrpSpPr/>
          <p:nvPr/>
        </p:nvGrpSpPr>
        <p:grpSpPr>
          <a:xfrm>
            <a:off x="1019218" y="2590800"/>
            <a:ext cx="7154374" cy="1156850"/>
            <a:chOff x="1019218" y="2590800"/>
            <a:chExt cx="7154374" cy="1156850"/>
          </a:xfrm>
        </p:grpSpPr>
        <p:grpSp>
          <p:nvGrpSpPr>
            <p:cNvPr id="4" name="Group 3"/>
            <p:cNvGrpSpPr/>
            <p:nvPr/>
          </p:nvGrpSpPr>
          <p:grpSpPr>
            <a:xfrm>
              <a:off x="1019218" y="2590800"/>
              <a:ext cx="7154374" cy="1107996"/>
              <a:chOff x="1019218" y="2590800"/>
              <a:chExt cx="7154374" cy="1107996"/>
            </a:xfrm>
          </p:grpSpPr>
          <p:sp>
            <p:nvSpPr>
              <p:cNvPr id="8" name="TextBox 7"/>
              <p:cNvSpPr txBox="1"/>
              <p:nvPr/>
            </p:nvSpPr>
            <p:spPr>
              <a:xfrm>
                <a:off x="1844615" y="2590800"/>
                <a:ext cx="6328977" cy="110799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6600" i="1" dirty="0" smtClean="0">
                    <a:solidFill>
                      <a:srgbClr val="10155E"/>
                    </a:solidFill>
                    <a:latin typeface="Serpentine-Bold" panose="02000500000000000000" pitchFamily="2" charset="0"/>
                  </a:rPr>
                  <a:t>HPX V0.9.99</a:t>
                </a:r>
              </a:p>
            </p:txBody>
          </p:sp>
          <p:pic>
            <p:nvPicPr>
              <p:cNvPr id="3" name="Picture 2"/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019218" y="2865951"/>
                <a:ext cx="825397" cy="825397"/>
              </a:xfrm>
              <a:prstGeom prst="rect">
                <a:avLst/>
              </a:prstGeom>
            </p:spPr>
          </p:pic>
        </p:grpSp>
        <p:sp>
          <p:nvSpPr>
            <p:cNvPr id="11" name="TextBox 10"/>
            <p:cNvSpPr txBox="1"/>
            <p:nvPr/>
          </p:nvSpPr>
          <p:spPr>
            <a:xfrm>
              <a:off x="1927050" y="3442951"/>
              <a:ext cx="846476" cy="3046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>
                  <a:solidFill>
                    <a:srgbClr val="C00000">
                      <a:alpha val="90000"/>
                    </a:srgbClr>
                  </a:solidFill>
                  <a:latin typeface="Arial Black" panose="020B0A04020102020204" pitchFamily="34" charset="0"/>
                </a:rPr>
                <a:t>DRAFT</a:t>
              </a:r>
              <a:endParaRPr lang="en-US" sz="1200" dirty="0">
                <a:solidFill>
                  <a:srgbClr val="C00000">
                    <a:alpha val="90000"/>
                  </a:srgbClr>
                </a:solidFill>
                <a:latin typeface="Arial Black" panose="020B0A04020102020204" pitchFamily="34" charset="0"/>
              </a:endParaRP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1019218" y="4035084"/>
            <a:ext cx="7154374" cy="1107996"/>
            <a:chOff x="1019218" y="2681109"/>
            <a:chExt cx="7154374" cy="1107996"/>
          </a:xfrm>
        </p:grpSpPr>
        <p:sp>
          <p:nvSpPr>
            <p:cNvPr id="13" name="TextBox 12"/>
            <p:cNvSpPr txBox="1"/>
            <p:nvPr/>
          </p:nvSpPr>
          <p:spPr>
            <a:xfrm>
              <a:off x="1844615" y="2681109"/>
              <a:ext cx="6328977" cy="110799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6600" i="1" dirty="0" smtClean="0">
                  <a:solidFill>
                    <a:srgbClr val="10155E"/>
                  </a:solidFill>
                  <a:latin typeface="Serpentine-Bold" panose="02000500000000000000" pitchFamily="2" charset="0"/>
                </a:rPr>
                <a:t>HPX V0.9.99</a:t>
              </a:r>
            </a:p>
          </p:txBody>
        </p:sp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19218" y="2865951"/>
              <a:ext cx="825397" cy="82539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058638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/>
          <p:cNvGrpSpPr/>
          <p:nvPr/>
        </p:nvGrpSpPr>
        <p:grpSpPr>
          <a:xfrm>
            <a:off x="1019218" y="2590800"/>
            <a:ext cx="5304508" cy="1156850"/>
            <a:chOff x="1019218" y="2590800"/>
            <a:chExt cx="5304508" cy="1156850"/>
          </a:xfrm>
        </p:grpSpPr>
        <p:grpSp>
          <p:nvGrpSpPr>
            <p:cNvPr id="4" name="Group 3"/>
            <p:cNvGrpSpPr/>
            <p:nvPr/>
          </p:nvGrpSpPr>
          <p:grpSpPr>
            <a:xfrm>
              <a:off x="1019218" y="2590800"/>
              <a:ext cx="5304508" cy="1107996"/>
              <a:chOff x="1019218" y="2590800"/>
              <a:chExt cx="5304508" cy="1107996"/>
            </a:xfrm>
          </p:grpSpPr>
          <p:sp>
            <p:nvSpPr>
              <p:cNvPr id="8" name="TextBox 7"/>
              <p:cNvSpPr txBox="1"/>
              <p:nvPr/>
            </p:nvSpPr>
            <p:spPr>
              <a:xfrm>
                <a:off x="1844615" y="2590800"/>
                <a:ext cx="4479111" cy="110799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6600" i="1" dirty="0" smtClean="0">
                    <a:solidFill>
                      <a:srgbClr val="10155E"/>
                    </a:solidFill>
                    <a:latin typeface="Serpentine-Bold" panose="02000500000000000000" pitchFamily="2" charset="0"/>
                  </a:rPr>
                  <a:t>HPX </a:t>
                </a:r>
                <a:r>
                  <a:rPr lang="en-US" sz="6600" i="1" dirty="0" smtClean="0">
                    <a:solidFill>
                      <a:srgbClr val="10155E"/>
                    </a:solidFill>
                    <a:latin typeface="Serpentine-Bold" panose="02000500000000000000" pitchFamily="2" charset="0"/>
                  </a:rPr>
                  <a:t>V1.0</a:t>
                </a:r>
                <a:endParaRPr lang="en-US" sz="6600" i="1" dirty="0" smtClean="0">
                  <a:solidFill>
                    <a:srgbClr val="10155E"/>
                  </a:solidFill>
                  <a:latin typeface="Serpentine-Bold" panose="02000500000000000000" pitchFamily="2" charset="0"/>
                </a:endParaRPr>
              </a:p>
            </p:txBody>
          </p:sp>
          <p:pic>
            <p:nvPicPr>
              <p:cNvPr id="3" name="Picture 2"/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019218" y="2865951"/>
                <a:ext cx="825397" cy="825397"/>
              </a:xfrm>
              <a:prstGeom prst="rect">
                <a:avLst/>
              </a:prstGeom>
            </p:spPr>
          </p:pic>
        </p:grpSp>
        <p:sp>
          <p:nvSpPr>
            <p:cNvPr id="11" name="TextBox 10"/>
            <p:cNvSpPr txBox="1"/>
            <p:nvPr/>
          </p:nvSpPr>
          <p:spPr>
            <a:xfrm>
              <a:off x="1927050" y="3442951"/>
              <a:ext cx="846476" cy="3046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>
                  <a:solidFill>
                    <a:srgbClr val="C00000">
                      <a:alpha val="90000"/>
                    </a:srgbClr>
                  </a:solidFill>
                  <a:latin typeface="Arial Black" panose="020B0A04020102020204" pitchFamily="34" charset="0"/>
                </a:rPr>
                <a:t>DRAFT</a:t>
              </a:r>
              <a:endParaRPr lang="en-US" sz="1200" dirty="0">
                <a:solidFill>
                  <a:srgbClr val="C00000">
                    <a:alpha val="90000"/>
                  </a:srgbClr>
                </a:solidFill>
                <a:latin typeface="Arial Black" panose="020B0A04020102020204" pitchFamily="34" charset="0"/>
              </a:endParaRP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1019218" y="4035084"/>
            <a:ext cx="5304508" cy="1107996"/>
            <a:chOff x="1019218" y="2681109"/>
            <a:chExt cx="5304508" cy="1107996"/>
          </a:xfrm>
        </p:grpSpPr>
        <p:sp>
          <p:nvSpPr>
            <p:cNvPr id="13" name="TextBox 12"/>
            <p:cNvSpPr txBox="1"/>
            <p:nvPr/>
          </p:nvSpPr>
          <p:spPr>
            <a:xfrm>
              <a:off x="1844615" y="2681109"/>
              <a:ext cx="4479111" cy="110799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6600" i="1" dirty="0" smtClean="0">
                  <a:solidFill>
                    <a:srgbClr val="10155E"/>
                  </a:solidFill>
                  <a:latin typeface="Serpentine-Bold" panose="02000500000000000000" pitchFamily="2" charset="0"/>
                </a:rPr>
                <a:t>HPX </a:t>
              </a:r>
              <a:r>
                <a:rPr lang="en-US" sz="6600" i="1" dirty="0" smtClean="0">
                  <a:solidFill>
                    <a:srgbClr val="10155E"/>
                  </a:solidFill>
                  <a:latin typeface="Serpentine-Bold" panose="02000500000000000000" pitchFamily="2" charset="0"/>
                </a:rPr>
                <a:t>V1.0</a:t>
              </a:r>
              <a:endParaRPr lang="en-US" sz="6600" i="1" dirty="0" smtClean="0">
                <a:solidFill>
                  <a:srgbClr val="10155E"/>
                </a:solidFill>
                <a:latin typeface="Serpentine-Bold" panose="02000500000000000000" pitchFamily="2" charset="0"/>
              </a:endParaRPr>
            </a:p>
          </p:txBody>
        </p:sp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19218" y="2865951"/>
              <a:ext cx="825397" cy="82539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453453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625</TotalTime>
  <Words>87</Words>
  <Application>Microsoft Office PowerPoint</Application>
  <PresentationFormat>On-screen Show (4:3)</PresentationFormat>
  <Paragraphs>41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Arial</vt:lpstr>
      <vt:lpstr>Arial Black</vt:lpstr>
      <vt:lpstr>Calibri</vt:lpstr>
      <vt:lpstr>Serpentine-Bold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Hartmut Kaiser</dc:creator>
  <cp:lastModifiedBy>Hartmut Kaiser</cp:lastModifiedBy>
  <cp:revision>19</cp:revision>
  <dcterms:created xsi:type="dcterms:W3CDTF">2012-10-05T17:19:47Z</dcterms:created>
  <dcterms:modified xsi:type="dcterms:W3CDTF">2016-07-15T23:53:57Z</dcterms:modified>
</cp:coreProperties>
</file>